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66" r:id="rId4"/>
    <p:sldId id="273" r:id="rId5"/>
    <p:sldId id="263" r:id="rId6"/>
    <p:sldId id="264" r:id="rId7"/>
    <p:sldId id="265" r:id="rId8"/>
    <p:sldId id="274" r:id="rId9"/>
    <p:sldId id="258" r:id="rId10"/>
    <p:sldId id="259" r:id="rId11"/>
    <p:sldId id="275" r:id="rId12"/>
    <p:sldId id="276" r:id="rId13"/>
    <p:sldId id="271" r:id="rId14"/>
    <p:sldId id="270" r:id="rId15"/>
  </p:sldIdLst>
  <p:sldSz cx="12192000" cy="6858000"/>
  <p:notesSz cx="7096125" cy="93821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470736"/>
          </a:xfrm>
          <a:prstGeom prst="rect">
            <a:avLst/>
          </a:prstGeom>
        </p:spPr>
        <p:txBody>
          <a:bodyPr vert="horz" lIns="94156" tIns="47078" rIns="94156" bIns="470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9495" y="0"/>
            <a:ext cx="3074988" cy="470736"/>
          </a:xfrm>
          <a:prstGeom prst="rect">
            <a:avLst/>
          </a:prstGeom>
        </p:spPr>
        <p:txBody>
          <a:bodyPr vert="horz" lIns="94156" tIns="47078" rIns="94156" bIns="47078" rtlCol="0"/>
          <a:lstStyle>
            <a:lvl1pPr algn="r">
              <a:defRPr sz="1200"/>
            </a:lvl1pPr>
          </a:lstStyle>
          <a:p>
            <a:fld id="{618BF42C-6CC2-44C5-9C0A-9E14BA52D16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1391"/>
            <a:ext cx="3074988" cy="470735"/>
          </a:xfrm>
          <a:prstGeom prst="rect">
            <a:avLst/>
          </a:prstGeom>
        </p:spPr>
        <p:txBody>
          <a:bodyPr vert="horz" lIns="94156" tIns="47078" rIns="94156" bIns="470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9495" y="8911391"/>
            <a:ext cx="3074988" cy="470735"/>
          </a:xfrm>
          <a:prstGeom prst="rect">
            <a:avLst/>
          </a:prstGeom>
        </p:spPr>
        <p:txBody>
          <a:bodyPr vert="horz" lIns="94156" tIns="47078" rIns="94156" bIns="47078" rtlCol="0" anchor="b"/>
          <a:lstStyle>
            <a:lvl1pPr algn="r">
              <a:defRPr sz="1200"/>
            </a:lvl1pPr>
          </a:lstStyle>
          <a:p>
            <a:fld id="{A74AB472-0D16-4D90-A2DB-7ACB50BAF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4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8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0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7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0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6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590AFB0-3E82-45AE-B4ED-B0F412469EE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6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Climate%20&amp;%20Culture/Discipline%20-%209.20.22.pptx" TargetMode="External"/><Relationship Id="rId2" Type="http://schemas.openxmlformats.org/officeDocument/2006/relationships/hyperlink" Target="../Emergency%20Response/WESD%20Palo%20Verde%20Middle%20School%20ERP%2022-23_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../../Risk%20Ratios.xls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Promotion/Parent%20Letter%20-%20SPED%20Promotion%20Expectations.docx" TargetMode="External"/><Relationship Id="rId2" Type="http://schemas.openxmlformats.org/officeDocument/2006/relationships/hyperlink" Target="../Promotion/Parent%20Letter%20-%20Promotion%20Expectations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PV Site Council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September 29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</a:t>
            </a:r>
            <a:r>
              <a:rPr lang="en-US" sz="3600" dirty="0" smtClean="0"/>
              <a:t>2022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334" y="-184030"/>
            <a:ext cx="9503587" cy="1905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Undesignated Tax Credit</a:t>
            </a:r>
            <a:br>
              <a:rPr lang="en-US" sz="4000" dirty="0" smtClean="0"/>
            </a:br>
            <a:r>
              <a:rPr lang="en-US" sz="4000" dirty="0" smtClean="0"/>
              <a:t>Band Field Trip - California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96815" y="2104839"/>
            <a:ext cx="6547449" cy="452391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u="sng" dirty="0" smtClean="0"/>
              <a:t>Field Trip Quotes</a:t>
            </a:r>
            <a:endParaRPr lang="en-US" sz="3200" u="sng" dirty="0" smtClean="0"/>
          </a:p>
          <a:p>
            <a:pPr marL="0" indent="0" algn="ctr">
              <a:buNone/>
            </a:pPr>
            <a:r>
              <a:rPr lang="en-US" sz="3200" dirty="0" smtClean="0"/>
              <a:t>Total Cost: $52.020.00</a:t>
            </a:r>
          </a:p>
          <a:p>
            <a:pPr marL="0" indent="0" algn="ctr">
              <a:buNone/>
            </a:pPr>
            <a:r>
              <a:rPr lang="en-US" sz="3200" u="sng" dirty="0" smtClean="0"/>
              <a:t>Transportation Cost: $14,724.00</a:t>
            </a:r>
            <a:endParaRPr lang="en-US" sz="3200" u="sng" dirty="0" smtClean="0"/>
          </a:p>
          <a:p>
            <a:pPr marL="0" indent="0" algn="ctr">
              <a:buNone/>
            </a:pPr>
            <a:r>
              <a:rPr lang="en-US" sz="3200" dirty="0" smtClean="0"/>
              <a:t>Auxiliary + Tax Credit: $10,704.53</a:t>
            </a:r>
          </a:p>
          <a:p>
            <a:pPr marL="0" indent="0" algn="ctr">
              <a:buNone/>
            </a:pPr>
            <a:r>
              <a:rPr lang="en-US" sz="3200" dirty="0" smtClean="0"/>
              <a:t>Proposal to move $4,019.47 </a:t>
            </a:r>
          </a:p>
          <a:p>
            <a:pPr marL="0" indent="0" algn="ctr">
              <a:buNone/>
            </a:pPr>
            <a:r>
              <a:rPr lang="en-US" sz="3200" dirty="0" smtClean="0"/>
              <a:t>from 159 to 153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b="1" dirty="0" smtClean="0"/>
              <a:t>Cost Savings:</a:t>
            </a:r>
          </a:p>
          <a:p>
            <a:pPr marL="0" indent="0" algn="ctr">
              <a:buNone/>
            </a:pPr>
            <a:r>
              <a:rPr lang="en-US" sz="3200" b="1" dirty="0" smtClean="0"/>
              <a:t>$122.70 per student   </a:t>
            </a: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023" y="1371600"/>
            <a:ext cx="4137759" cy="53492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6436" y="5020574"/>
            <a:ext cx="352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Family Contribution Cost:</a:t>
            </a:r>
          </a:p>
          <a:p>
            <a:pPr algn="ctr"/>
            <a:r>
              <a:rPr lang="en-US" dirty="0" smtClean="0"/>
              <a:t>$310.80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441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School Safety &amp; Prevention Team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hlinkClick r:id="rId2" action="ppaction://hlinkfile"/>
              </a:rPr>
              <a:t>Crisis Plan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SEL Curriculum &amp; Implementation</a:t>
            </a:r>
          </a:p>
          <a:p>
            <a:pPr marL="0" indent="0">
              <a:buNone/>
            </a:pPr>
            <a:r>
              <a:rPr lang="en-US" sz="3200" dirty="0" smtClean="0">
                <a:hlinkClick r:id="rId3" action="ppaction://hlinkpres?slideindex=1&amp;slidetitle="/>
              </a:rPr>
              <a:t>Behavioral Data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>
                <a:hlinkClick r:id="rId4" action="ppaction://hlinkfile"/>
              </a:rPr>
              <a:t>Risk Index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441" y="609600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8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 Grade Promotion</a:t>
            </a:r>
            <a:br>
              <a:rPr lang="en-US" sz="5400" dirty="0" smtClean="0"/>
            </a:br>
            <a:r>
              <a:rPr lang="en-US" sz="5400" dirty="0" smtClean="0"/>
              <a:t>Requirements – Input needed!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986162"/>
            <a:ext cx="10417983" cy="3124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Promotion to 8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Grade</a:t>
            </a:r>
          </a:p>
          <a:p>
            <a:pPr lvl="1"/>
            <a:r>
              <a:rPr lang="en-US" sz="2400" dirty="0" smtClean="0"/>
              <a:t>What are the expectations to move on to 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</a:t>
            </a:r>
          </a:p>
          <a:p>
            <a:r>
              <a:rPr lang="en-US" sz="3200" dirty="0" smtClean="0"/>
              <a:t>Requirements to participate in promotion activities</a:t>
            </a:r>
          </a:p>
          <a:p>
            <a:pPr lvl="1"/>
            <a:r>
              <a:rPr lang="en-US" sz="2400" i="1" dirty="0" smtClean="0"/>
              <a:t>i.e.</a:t>
            </a:r>
            <a:r>
              <a:rPr lang="en-US" sz="2400" dirty="0" smtClean="0"/>
              <a:t>: </a:t>
            </a:r>
            <a:r>
              <a:rPr lang="en-US" sz="2400" i="1" dirty="0" smtClean="0"/>
              <a:t>School Dance, Castles&amp;Coasters, Student vs. Staff Bball Game, Dodgeball Tournament</a:t>
            </a:r>
          </a:p>
          <a:p>
            <a:r>
              <a:rPr lang="en-US" sz="3200" dirty="0" smtClean="0"/>
              <a:t>Requirements to walk in Promotion Ceremony</a:t>
            </a:r>
          </a:p>
          <a:p>
            <a:pPr lvl="1"/>
            <a:r>
              <a:rPr lang="en-US" sz="2400" dirty="0" smtClean="0"/>
              <a:t>Potential Letter to Families: </a:t>
            </a:r>
            <a:r>
              <a:rPr lang="en-US" sz="2400" dirty="0" smtClean="0">
                <a:hlinkClick r:id="rId2" action="ppaction://hlinkfile"/>
              </a:rPr>
              <a:t>GenEd</a:t>
            </a:r>
            <a:r>
              <a:rPr lang="en-US" sz="2400" dirty="0" smtClean="0"/>
              <a:t>  &amp;  </a:t>
            </a:r>
            <a:r>
              <a:rPr lang="en-US" sz="2400" dirty="0" smtClean="0">
                <a:hlinkClick r:id="rId3" action="ppaction://hlinkfile"/>
              </a:rPr>
              <a:t>SpEd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719" y="2360762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Community input </a:t>
            </a:r>
            <a:r>
              <a:rPr lang="en-US" sz="5400" dirty="0" smtClean="0"/>
              <a:t>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&amp;</a:t>
            </a:r>
            <a:br>
              <a:rPr lang="en-US" sz="5400" dirty="0" smtClean="0"/>
            </a:br>
            <a:r>
              <a:rPr lang="en-US" sz="5400" dirty="0" smtClean="0"/>
              <a:t> topics for next </a:t>
            </a:r>
            <a:r>
              <a:rPr lang="en-US" sz="5400" dirty="0" smtClean="0"/>
              <a:t>meeting 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Meeting Dates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8445" y="1035169"/>
            <a:ext cx="3338423" cy="4917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10/27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11/17</a:t>
            </a:r>
          </a:p>
          <a:p>
            <a:pPr marL="0" indent="0">
              <a:buNone/>
            </a:pPr>
            <a:r>
              <a:rPr lang="en-US" sz="3200" dirty="0" smtClean="0"/>
              <a:t>12/15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1/26      	4:15pm</a:t>
            </a:r>
          </a:p>
          <a:p>
            <a:pPr marL="0" indent="0">
              <a:buNone/>
            </a:pPr>
            <a:r>
              <a:rPr lang="en-US" sz="3200" dirty="0" smtClean="0"/>
              <a:t>2/23			</a:t>
            </a:r>
          </a:p>
          <a:p>
            <a:pPr marL="0" indent="0">
              <a:buNone/>
            </a:pPr>
            <a:r>
              <a:rPr lang="en-US" sz="3200" dirty="0" smtClean="0"/>
              <a:t>3/30</a:t>
            </a:r>
          </a:p>
          <a:p>
            <a:pPr marL="0" indent="0">
              <a:buNone/>
            </a:pPr>
            <a:r>
              <a:rPr lang="en-US" sz="3200" dirty="0" smtClean="0"/>
              <a:t>4/27</a:t>
            </a:r>
          </a:p>
          <a:p>
            <a:pPr marL="0" indent="0">
              <a:buNone/>
            </a:pPr>
            <a:r>
              <a:rPr lang="en-US" sz="3200" dirty="0" smtClean="0"/>
              <a:t>5/18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719" cy="1371719"/>
          </a:xfrm>
          <a:prstGeom prst="rect">
            <a:avLst/>
          </a:prstGeom>
        </p:spPr>
      </p:pic>
      <p:pic>
        <p:nvPicPr>
          <p:cNvPr id="5" name="Picture 4" descr="Wanted: Nominees for the NCCE Board of Directors! - NCCE's Tech Savvy Teacher Blo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9" y="2514600"/>
            <a:ext cx="6909759" cy="23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Norms &amp; Celebrations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 smtClean="0"/>
              <a:t>Be Present &amp; Positive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Professional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Prepared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Solutions Oriented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Have Fun!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Community Engagement Opportunities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277" y="2666999"/>
            <a:ext cx="11878573" cy="38373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dirty="0" smtClean="0"/>
              <a:t>Kiwanis's Walk-A-Thon: </a:t>
            </a:r>
            <a:r>
              <a:rPr lang="en-US" sz="3200" u="sng" dirty="0" smtClean="0"/>
              <a:t>October 1</a:t>
            </a:r>
            <a:r>
              <a:rPr lang="en-US" sz="3200" u="sng" baseline="30000" dirty="0" smtClean="0"/>
              <a:t>st</a:t>
            </a:r>
            <a:endParaRPr lang="en-US" sz="3200" u="sng" dirty="0" smtClean="0"/>
          </a:p>
          <a:p>
            <a:pPr marL="0" indent="0" algn="ctr">
              <a:buNone/>
            </a:pPr>
            <a:r>
              <a:rPr lang="en-US" sz="3200" dirty="0" smtClean="0"/>
              <a:t>Lover Our School Day: </a:t>
            </a:r>
            <a:r>
              <a:rPr lang="en-US" sz="3200" u="sng" dirty="0" smtClean="0"/>
              <a:t>October 22</a:t>
            </a:r>
            <a:r>
              <a:rPr lang="en-US" sz="3200" u="sng" baseline="30000" dirty="0" smtClean="0"/>
              <a:t>nd</a:t>
            </a:r>
          </a:p>
          <a:p>
            <a:pPr marL="0" indent="0" algn="ctr">
              <a:buNone/>
            </a:pPr>
            <a:r>
              <a:rPr lang="en-US" sz="3200" dirty="0" smtClean="0"/>
              <a:t>Trunk or Treat: </a:t>
            </a:r>
            <a:r>
              <a:rPr lang="en-US" sz="3200" u="sng" dirty="0" smtClean="0"/>
              <a:t>October </a:t>
            </a:r>
            <a:r>
              <a:rPr lang="en-US" sz="3200" u="sng" dirty="0" smtClean="0"/>
              <a:t>27</a:t>
            </a:r>
            <a:r>
              <a:rPr lang="en-US" sz="3200" u="sng" baseline="30000" dirty="0" smtClean="0"/>
              <a:t>th</a:t>
            </a:r>
            <a:r>
              <a:rPr lang="en-US" sz="3200" dirty="0" smtClean="0"/>
              <a:t>           New Date</a:t>
            </a: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PV Panther </a:t>
            </a:r>
            <a:r>
              <a:rPr lang="en-US" sz="3200" dirty="0" smtClean="0"/>
              <a:t>Night</a:t>
            </a:r>
            <a:r>
              <a:rPr lang="en-US" sz="3200" dirty="0" smtClean="0"/>
              <a:t>: </a:t>
            </a:r>
            <a:r>
              <a:rPr lang="en-US" sz="3200" u="sng" dirty="0" smtClean="0"/>
              <a:t>November 9</a:t>
            </a:r>
            <a:r>
              <a:rPr lang="en-US" sz="3200" u="sng" baseline="30000" dirty="0" smtClean="0"/>
              <a:t>th</a:t>
            </a:r>
          </a:p>
          <a:p>
            <a:pPr marL="0" indent="0" algn="ctr">
              <a:buNone/>
            </a:pPr>
            <a:r>
              <a:rPr lang="en-US" sz="3500" baseline="30000" dirty="0" smtClean="0"/>
              <a:t>**Various Sporting &amp; Music Events**</a:t>
            </a:r>
            <a:endParaRPr lang="en-US" sz="3500" dirty="0" smtClean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Outreach Specialist – Erica Gonzalez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10800000">
            <a:off x="7513607" y="3838035"/>
            <a:ext cx="776378" cy="314864"/>
          </a:xfrm>
          <a:prstGeom prst="striped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School Website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5725213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Updates – Coming Soon!</a:t>
            </a:r>
          </a:p>
          <a:p>
            <a:r>
              <a:rPr lang="en-US" dirty="0" smtClean="0"/>
              <a:t>Principal Message</a:t>
            </a:r>
          </a:p>
          <a:p>
            <a:r>
              <a:rPr lang="en-US" dirty="0" smtClean="0"/>
              <a:t>Bell Schedule</a:t>
            </a:r>
          </a:p>
          <a:p>
            <a:r>
              <a:rPr lang="en-US" dirty="0" smtClean="0"/>
              <a:t>Uniforms</a:t>
            </a:r>
          </a:p>
          <a:p>
            <a:r>
              <a:rPr lang="en-US" dirty="0" smtClean="0"/>
              <a:t>School Budget </a:t>
            </a:r>
          </a:p>
          <a:p>
            <a:r>
              <a:rPr lang="en-US" dirty="0" smtClean="0"/>
              <a:t>Palo Verde ASA Webpage</a:t>
            </a:r>
          </a:p>
          <a:p>
            <a:r>
              <a:rPr lang="en-US" dirty="0" smtClean="0"/>
              <a:t>Social Worker – Biography</a:t>
            </a:r>
          </a:p>
          <a:p>
            <a:r>
              <a:rPr lang="en-US" dirty="0" smtClean="0"/>
              <a:t>PTO Information</a:t>
            </a:r>
          </a:p>
          <a:p>
            <a:r>
              <a:rPr lang="en-US" dirty="0" smtClean="0"/>
              <a:t>Staff Directory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492" y="2812402"/>
            <a:ext cx="6874826" cy="33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5" y="1981200"/>
            <a:ext cx="11470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431" y="1975449"/>
            <a:ext cx="3404529" cy="47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4" y="2124918"/>
            <a:ext cx="8255247" cy="44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3" y="1981200"/>
            <a:ext cx="4050792" cy="22792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284" y="1985986"/>
            <a:ext cx="4050792" cy="227450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839" y="1984789"/>
            <a:ext cx="4050792" cy="22757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92" y="4405503"/>
            <a:ext cx="4050792" cy="2288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284" y="4405503"/>
            <a:ext cx="4050792" cy="22782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2839" y="4401488"/>
            <a:ext cx="4050792" cy="228229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954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797" y="31242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Potentially a walk-through </a:t>
            </a:r>
            <a:r>
              <a:rPr lang="en-US" sz="5400" dirty="0" smtClean="0"/>
              <a:t>during  </a:t>
            </a:r>
            <a:r>
              <a:rPr lang="en-US" sz="5400" dirty="0"/>
              <a:t>your next Site Council meeting</a:t>
            </a:r>
          </a:p>
          <a:p>
            <a:pPr algn="ctr"/>
            <a:r>
              <a:rPr lang="en-US" sz="5400" dirty="0"/>
              <a:t>October </a:t>
            </a:r>
            <a:r>
              <a:rPr lang="en-US" sz="5400" dirty="0" smtClean="0"/>
              <a:t>27</a:t>
            </a:r>
            <a:r>
              <a:rPr lang="en-US" sz="5400" baseline="30000" dirty="0" smtClean="0"/>
              <a:t>th  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6" y="4864564"/>
            <a:ext cx="1888247" cy="15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Tax Credit Money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04845"/>
            <a:ext cx="9905998" cy="4149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150 – Field Trips: </a:t>
            </a:r>
            <a:r>
              <a:rPr lang="en-US" sz="4000" b="1" dirty="0" smtClean="0"/>
              <a:t>$1,882.85</a:t>
            </a:r>
            <a:endParaRPr lang="en-US" sz="4000" b="1" dirty="0" smtClean="0"/>
          </a:p>
          <a:p>
            <a:pPr marL="0" indent="0">
              <a:buNone/>
            </a:pPr>
            <a:r>
              <a:rPr lang="en-US" sz="3200" dirty="0" smtClean="0"/>
              <a:t>151 – After School Classes: </a:t>
            </a:r>
            <a:r>
              <a:rPr lang="en-US" sz="4000" b="1" dirty="0" smtClean="0"/>
              <a:t>$</a:t>
            </a:r>
            <a:r>
              <a:rPr lang="en-US" sz="4000" b="1" dirty="0" smtClean="0"/>
              <a:t>4,025.16</a:t>
            </a:r>
          </a:p>
          <a:p>
            <a:pPr marL="0" indent="0">
              <a:buNone/>
            </a:pPr>
            <a:r>
              <a:rPr lang="en-US" sz="3200" dirty="0" smtClean="0"/>
              <a:t>153 </a:t>
            </a:r>
            <a:r>
              <a:rPr lang="en-US" sz="3200" dirty="0"/>
              <a:t>– </a:t>
            </a:r>
            <a:r>
              <a:rPr lang="en-US" sz="3200" dirty="0" smtClean="0"/>
              <a:t>Band: </a:t>
            </a:r>
            <a:r>
              <a:rPr lang="en-US" sz="4000" b="1" dirty="0" smtClean="0"/>
              <a:t>$2,739.99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dirty="0" smtClean="0"/>
              <a:t>154 – After School Sports: </a:t>
            </a:r>
            <a:r>
              <a:rPr lang="en-US" sz="4000" b="1" dirty="0" smtClean="0"/>
              <a:t>$913.71</a:t>
            </a:r>
            <a:endParaRPr lang="en-US" sz="4000" b="1" dirty="0" smtClean="0"/>
          </a:p>
          <a:p>
            <a:pPr marL="0" indent="0">
              <a:buNone/>
            </a:pPr>
            <a:r>
              <a:rPr lang="en-US" sz="3200" dirty="0" smtClean="0"/>
              <a:t>155 – Character Education: </a:t>
            </a:r>
            <a:r>
              <a:rPr lang="en-US" sz="4000" b="1" dirty="0" smtClean="0"/>
              <a:t>$1,800.00</a:t>
            </a:r>
          </a:p>
          <a:p>
            <a:pPr marL="0" indent="0">
              <a:buNone/>
            </a:pPr>
            <a:r>
              <a:rPr lang="en-US" sz="3200" dirty="0" smtClean="0"/>
              <a:t>159 – Undesignated: </a:t>
            </a:r>
            <a:r>
              <a:rPr lang="en-US" sz="4000" b="1" dirty="0" smtClean="0"/>
              <a:t>$</a:t>
            </a:r>
            <a:r>
              <a:rPr lang="en-US" sz="4000" b="1" dirty="0" smtClean="0"/>
              <a:t>9,482.41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1227</TotalTime>
  <Words>306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Gothic</vt:lpstr>
      <vt:lpstr>Mesh</vt:lpstr>
      <vt:lpstr>PV Site Council</vt:lpstr>
      <vt:lpstr>Norms &amp; Celebrations</vt:lpstr>
      <vt:lpstr>Community Engagement Opportunities</vt:lpstr>
      <vt:lpstr>School Website</vt:lpstr>
      <vt:lpstr>Construction Updates</vt:lpstr>
      <vt:lpstr>Construction Updates</vt:lpstr>
      <vt:lpstr>Construction Updates</vt:lpstr>
      <vt:lpstr>Construction Updates</vt:lpstr>
      <vt:lpstr>Tax Credit Money</vt:lpstr>
      <vt:lpstr>Undesignated Tax Credit Band Field Trip - California</vt:lpstr>
      <vt:lpstr>School Safety &amp; Prevention Team</vt:lpstr>
      <vt:lpstr>8th Grade Promotion Requirements – Input needed!</vt:lpstr>
      <vt:lpstr>Community input   &amp;  topics for next meeting </vt:lpstr>
      <vt:lpstr>Meeting 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 Site Council</dc:title>
  <dc:creator>Richardson, James</dc:creator>
  <cp:lastModifiedBy>James Richardson</cp:lastModifiedBy>
  <cp:revision>24</cp:revision>
  <cp:lastPrinted>2022-09-29T18:52:31Z</cp:lastPrinted>
  <dcterms:created xsi:type="dcterms:W3CDTF">2022-08-25T19:43:43Z</dcterms:created>
  <dcterms:modified xsi:type="dcterms:W3CDTF">2022-09-29T18:52:47Z</dcterms:modified>
</cp:coreProperties>
</file>